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08"/>
    <p:restoredTop sz="94655"/>
  </p:normalViewPr>
  <p:slideViewPr>
    <p:cSldViewPr snapToGrid="0">
      <p:cViewPr varScale="1">
        <p:scale>
          <a:sx n="149" d="100"/>
          <a:sy n="149" d="100"/>
        </p:scale>
        <p:origin x="1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6B30A8-18BF-A944-BFB4-DDCD781AA4AD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1ED7B0-E5F7-F946-82AA-9E49599BC00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85817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1ED7B0-E5F7-F946-82AA-9E49599BC001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3685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1DD097-A9AC-1A70-34D2-2F53B499E7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11E523D9-024B-B5C5-F3F4-539697F80C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F05561E-DA0B-68D0-7CFE-A4F669E00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7178495-746E-2626-A5E6-AEFD73300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0C1F5D7-D1DA-0F52-0179-0A83CC168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56165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8603EE7-FF97-B150-7D19-E51989F4C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9AEF9739-3476-BCE2-FF75-ADF2403377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57B75A1-B71C-CAE4-AA05-E11C677D2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527A21C-3C18-A546-F9CA-B73ADCD4D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A8BB77-A8BF-01FF-D287-77F261EEC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55328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FA2DDD5-E54F-2B70-BEB2-A5A2391468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E349A1A-819F-16F4-316C-8C6F2B978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2605F8-B1D3-3B48-F3EB-3551A6D2C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B7169A8-95C9-55DD-75F1-3B2035C85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6213785-69D2-BE84-7B2E-4EBF0EA7B5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6492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28389B4-0057-AF7A-F3B6-1CFFABC9D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6F4151B-6148-0D45-91D0-F2B83A392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614E87-27CC-2FEA-ADB7-D8AC3BA04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315D42D-A8B8-37AC-7212-0A0AC29733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D336033-4760-8FBB-9A48-721ADD4DD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5718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AA537A-AD13-AB0D-B16E-380919EF5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A779EFF-968E-E2E5-8B08-CA9BE39D7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2A1FEC8-5C90-E499-2CD3-81D3631F8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8E6E102-53BA-7585-D438-FEA9F07C3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A929ACE-1BC3-6F91-A857-010C38CB5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51201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7EFB51-86C4-D448-8428-BC849C92E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F3DDD80-C9F3-4546-BD1F-9D6FC89E9D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A9D24D7-5ACA-0B97-BCE5-D405AC5DEA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0FEBF1F-6FE3-4A2E-8409-3E9A3EB36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594CA2A-2E40-083D-9D7D-F75FDE904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ECB15E5-8C74-8F3E-3A3E-C13BCAFBC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561037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4DECC5-9FBA-3167-22EC-9BB990AF8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ED5E57A-A80B-8740-215D-3D3955427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4B85115-D221-2504-A3B2-9A810E5A6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1765FAB-62DF-E543-2DAC-02DEEAB6B0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F494FE2-AAD0-F05E-A972-CFCECCF63A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AC51C6E-C8DB-3AF7-1F72-EF4FC85BB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5A73C87-F496-3793-3EE9-3DF3E0F40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913C1CD-83B3-25DE-7E05-8CFC3A01A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5184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D2239E-9FD5-9DEA-4452-95ADB4B9C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E49A06A-09A3-660E-DCF6-AA3F47B19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5F219048-CF23-EE1A-0FD1-0A904EDA2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10DF82E9-143B-FCF1-DDC7-604ACF9CE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8900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CE79DB66-9FC8-1186-6F4D-EF739054E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69D4EE1-B090-B4C3-9C24-293FAE25B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6917CA5-469B-D11B-5845-BF525F867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23147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318350F-00A7-EC31-EEE0-FA2F150D7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FB20FDC-4E4E-D3C1-C6A7-49A61DDD1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054C07D-2935-45E4-2B16-C9393BE2EB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ACE0917-46F9-039B-69DA-692B60F8E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38C913D-1A15-7E88-0E9C-37593E2317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467E2D6-4CDB-BA8D-E9AC-083D1CF3C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48129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9F9412-3AA5-9BC7-619D-B7B81BBF1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509E3829-7DAD-E46A-C575-9A5362F342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C0819B08-7942-0814-EFB0-557EE982B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E4E84F8-FB08-53CA-AE97-E0CC48BCC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78F3978-F0D6-BDD7-5AF3-B8CDBE807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16DB440-4FF5-EC39-FEAE-1455A8028E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42726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B4C4981-85CE-06A4-2F2D-650A4144F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A7DE570-AD13-39CE-5CC2-DDDE20F8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0C13101-CF6A-C1A9-5607-8CCE88DB15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D36F3F-1EA1-774C-9291-D5712720C542}" type="datetimeFigureOut">
              <a:rPr kumimoji="1" lang="ja-JP" altLang="en-US" smtClean="0"/>
              <a:t>2025/6/9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CA33DF-885B-B9A4-19F9-FE2C0F3C4A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661C310-311A-77BF-BB04-04F51CF9C0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D285BE-9FA9-3A43-8D0B-485AF2374B2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2097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41D6261-8C12-C906-5723-090B1C77773B}"/>
              </a:ext>
            </a:extLst>
          </p:cNvPr>
          <p:cNvSpPr txBox="1"/>
          <p:nvPr/>
        </p:nvSpPr>
        <p:spPr>
          <a:xfrm>
            <a:off x="275545" y="31372"/>
            <a:ext cx="39384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GDC Data Portal</a:t>
            </a:r>
            <a:br>
              <a:rPr kumimoji="1"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</a:br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（</a:t>
            </a:r>
            <a:r>
              <a:rPr lang="en-US" altLang="ja-JP" dirty="0">
                <a:latin typeface="Meiryo UI" panose="020B0604030504040204" pitchFamily="34" charset="-128"/>
                <a:ea typeface="Meiryo UI" panose="020B0604030504040204" pitchFamily="34" charset="-128"/>
              </a:rPr>
              <a:t>https://</a:t>
            </a:r>
            <a:r>
              <a:rPr lang="en-US" altLang="ja-JP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portal.gdc.cancer.gov</a:t>
            </a:r>
            <a:r>
              <a:rPr kumimoji="1" lang="ja-JP" altLang="en-US">
                <a:latin typeface="Meiryo UI" panose="020B0604030504040204" pitchFamily="34" charset="-128"/>
                <a:ea typeface="Meiryo UI" panose="020B0604030504040204" pitchFamily="34" charset="-128"/>
              </a:rPr>
              <a:t>）</a:t>
            </a:r>
          </a:p>
        </p:txBody>
      </p:sp>
      <p:grpSp>
        <p:nvGrpSpPr>
          <p:cNvPr id="15" name="グループ化 14">
            <a:extLst>
              <a:ext uri="{FF2B5EF4-FFF2-40B4-BE49-F238E27FC236}">
                <a16:creationId xmlns:a16="http://schemas.microsoft.com/office/drawing/2014/main" id="{7B2D1F46-FC9D-5B37-0F71-D620F9C8F563}"/>
              </a:ext>
            </a:extLst>
          </p:cNvPr>
          <p:cNvGrpSpPr/>
          <p:nvPr/>
        </p:nvGrpSpPr>
        <p:grpSpPr>
          <a:xfrm>
            <a:off x="501410" y="731833"/>
            <a:ext cx="4393674" cy="1963599"/>
            <a:chOff x="802670" y="687239"/>
            <a:chExt cx="6017679" cy="2741761"/>
          </a:xfrm>
        </p:grpSpPr>
        <p:grpSp>
          <p:nvGrpSpPr>
            <p:cNvPr id="11" name="グループ化 10">
              <a:extLst>
                <a:ext uri="{FF2B5EF4-FFF2-40B4-BE49-F238E27FC236}">
                  <a16:creationId xmlns:a16="http://schemas.microsoft.com/office/drawing/2014/main" id="{4F0045F2-3B9F-B336-D5C8-269C2CBACB9A}"/>
                </a:ext>
              </a:extLst>
            </p:cNvPr>
            <p:cNvGrpSpPr/>
            <p:nvPr/>
          </p:nvGrpSpPr>
          <p:grpSpPr>
            <a:xfrm>
              <a:off x="802670" y="827117"/>
              <a:ext cx="6017679" cy="2601883"/>
              <a:chOff x="1623271" y="938064"/>
              <a:chExt cx="7385438" cy="3295603"/>
            </a:xfrm>
          </p:grpSpPr>
          <p:pic>
            <p:nvPicPr>
              <p:cNvPr id="6" name="図 5" descr="グラフィカル ユーザー インターフェイス, Web サイト&#10;&#10;AI 生成コンテンツは誤りを含む可能性があります。">
                <a:extLst>
                  <a:ext uri="{FF2B5EF4-FFF2-40B4-BE49-F238E27FC236}">
                    <a16:creationId xmlns:a16="http://schemas.microsoft.com/office/drawing/2014/main" id="{E3E636B0-1D7D-6203-83B1-DB2C44FF69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3271" y="938064"/>
                <a:ext cx="7385438" cy="3295603"/>
              </a:xfrm>
              <a:prstGeom prst="rect">
                <a:avLst/>
              </a:prstGeom>
            </p:spPr>
          </p:pic>
          <p:sp>
            <p:nvSpPr>
              <p:cNvPr id="7" name="正方形/長方形 6">
                <a:extLst>
                  <a:ext uri="{FF2B5EF4-FFF2-40B4-BE49-F238E27FC236}">
                    <a16:creationId xmlns:a16="http://schemas.microsoft.com/office/drawing/2014/main" id="{AD75EA3B-F0BE-6B62-9517-FEDFD4B835CF}"/>
                  </a:ext>
                </a:extLst>
              </p:cNvPr>
              <p:cNvSpPr/>
              <p:nvPr/>
            </p:nvSpPr>
            <p:spPr>
              <a:xfrm>
                <a:off x="2978735" y="1173151"/>
                <a:ext cx="667541" cy="19477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FA972EF6-9241-277D-13D9-0015C1594A43}"/>
                </a:ext>
              </a:extLst>
            </p:cNvPr>
            <p:cNvSpPr txBox="1"/>
            <p:nvPr/>
          </p:nvSpPr>
          <p:spPr>
            <a:xfrm>
              <a:off x="1763565" y="687239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①</a:t>
              </a:r>
              <a:endParaRPr kumimoji="1" lang="ja-JP" altLang="en-US"/>
            </a:p>
          </p:txBody>
        </p:sp>
      </p:grpSp>
      <p:grpSp>
        <p:nvGrpSpPr>
          <p:cNvPr id="24" name="グループ化 23">
            <a:extLst>
              <a:ext uri="{FF2B5EF4-FFF2-40B4-BE49-F238E27FC236}">
                <a16:creationId xmlns:a16="http://schemas.microsoft.com/office/drawing/2014/main" id="{F201DE68-E903-DA3F-B3BC-965D42EE6D06}"/>
              </a:ext>
            </a:extLst>
          </p:cNvPr>
          <p:cNvGrpSpPr/>
          <p:nvPr/>
        </p:nvGrpSpPr>
        <p:grpSpPr>
          <a:xfrm>
            <a:off x="501410" y="2791569"/>
            <a:ext cx="4716757" cy="3601962"/>
            <a:chOff x="1379243" y="2002772"/>
            <a:chExt cx="4236249" cy="3291055"/>
          </a:xfrm>
        </p:grpSpPr>
        <p:pic>
          <p:nvPicPr>
            <p:cNvPr id="18" name="図 17" descr="グラフィカル ユーザー インターフェイス, Web サイト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27410834-3326-031A-E2D5-1D5AF14CE18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79243" y="2118522"/>
              <a:ext cx="4236249" cy="3175305"/>
            </a:xfrm>
            <a:prstGeom prst="rect">
              <a:avLst/>
            </a:prstGeom>
          </p:spPr>
        </p:pic>
        <p:sp>
          <p:nvSpPr>
            <p:cNvPr id="19" name="正方形/長方形 18">
              <a:extLst>
                <a:ext uri="{FF2B5EF4-FFF2-40B4-BE49-F238E27FC236}">
                  <a16:creationId xmlns:a16="http://schemas.microsoft.com/office/drawing/2014/main" id="{233DA821-5373-92A3-1566-F07949AA62DB}"/>
                </a:ext>
              </a:extLst>
            </p:cNvPr>
            <p:cNvSpPr/>
            <p:nvPr/>
          </p:nvSpPr>
          <p:spPr>
            <a:xfrm>
              <a:off x="2575472" y="3812722"/>
              <a:ext cx="2555926" cy="1017462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0" name="テキスト ボックス 19">
              <a:extLst>
                <a:ext uri="{FF2B5EF4-FFF2-40B4-BE49-F238E27FC236}">
                  <a16:creationId xmlns:a16="http://schemas.microsoft.com/office/drawing/2014/main" id="{1D7E0A3A-3781-AAEA-AFE3-0FFE27677B6E}"/>
                </a:ext>
              </a:extLst>
            </p:cNvPr>
            <p:cNvSpPr txBox="1"/>
            <p:nvPr/>
          </p:nvSpPr>
          <p:spPr>
            <a:xfrm>
              <a:off x="2207357" y="377626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/>
                <a:t>②</a:t>
              </a:r>
              <a:endParaRPr kumimoji="1" lang="ja-JP" altLang="en-US"/>
            </a:p>
          </p:txBody>
        </p:sp>
        <p:sp>
          <p:nvSpPr>
            <p:cNvPr id="22" name="正方形/長方形 21">
              <a:extLst>
                <a:ext uri="{FF2B5EF4-FFF2-40B4-BE49-F238E27FC236}">
                  <a16:creationId xmlns:a16="http://schemas.microsoft.com/office/drawing/2014/main" id="{4119C035-37A9-7462-372C-CBFCA1F773B5}"/>
                </a:ext>
              </a:extLst>
            </p:cNvPr>
            <p:cNvSpPr/>
            <p:nvPr/>
          </p:nvSpPr>
          <p:spPr>
            <a:xfrm>
              <a:off x="3038052" y="2317409"/>
              <a:ext cx="543915" cy="15377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3" name="テキスト ボックス 22">
              <a:extLst>
                <a:ext uri="{FF2B5EF4-FFF2-40B4-BE49-F238E27FC236}">
                  <a16:creationId xmlns:a16="http://schemas.microsoft.com/office/drawing/2014/main" id="{F13F770D-AE6B-B796-6A0F-1DA57F736C8D}"/>
                </a:ext>
              </a:extLst>
            </p:cNvPr>
            <p:cNvSpPr txBox="1"/>
            <p:nvPr/>
          </p:nvSpPr>
          <p:spPr>
            <a:xfrm>
              <a:off x="2849470" y="2002772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③</a:t>
              </a:r>
              <a:endParaRPr kumimoji="1" lang="ja-JP" altLang="en-US"/>
            </a:p>
          </p:txBody>
        </p:sp>
      </p:grp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6D8BE451-DC3E-51D0-E677-B33E8B9C7F02}"/>
              </a:ext>
            </a:extLst>
          </p:cNvPr>
          <p:cNvCxnSpPr>
            <a:cxnSpLocks/>
          </p:cNvCxnSpPr>
          <p:nvPr/>
        </p:nvCxnSpPr>
        <p:spPr>
          <a:xfrm flipV="1">
            <a:off x="2986261" y="986513"/>
            <a:ext cx="2711806" cy="22092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2" name="右カーブ矢印 121">
            <a:extLst>
              <a:ext uri="{FF2B5EF4-FFF2-40B4-BE49-F238E27FC236}">
                <a16:creationId xmlns:a16="http://schemas.microsoft.com/office/drawing/2014/main" id="{5A371F78-8F31-3EA1-D1CB-71064FC6E419}"/>
              </a:ext>
            </a:extLst>
          </p:cNvPr>
          <p:cNvSpPr/>
          <p:nvPr/>
        </p:nvSpPr>
        <p:spPr>
          <a:xfrm>
            <a:off x="88900" y="1917700"/>
            <a:ext cx="412510" cy="1386528"/>
          </a:xfrm>
          <a:prstGeom prst="curvedRightArrow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130" name="直線矢印コネクタ 129">
            <a:extLst>
              <a:ext uri="{FF2B5EF4-FFF2-40B4-BE49-F238E27FC236}">
                <a16:creationId xmlns:a16="http://schemas.microsoft.com/office/drawing/2014/main" id="{CFAE3956-8190-5A7F-F3BB-6FA8C49C5AC2}"/>
              </a:ext>
            </a:extLst>
          </p:cNvPr>
          <p:cNvCxnSpPr>
            <a:cxnSpLocks/>
          </p:cNvCxnSpPr>
          <p:nvPr/>
        </p:nvCxnSpPr>
        <p:spPr>
          <a:xfrm flipV="1">
            <a:off x="2971060" y="2735339"/>
            <a:ext cx="2755174" cy="4701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直線矢印コネクタ 145">
            <a:extLst>
              <a:ext uri="{FF2B5EF4-FFF2-40B4-BE49-F238E27FC236}">
                <a16:creationId xmlns:a16="http://schemas.microsoft.com/office/drawing/2014/main" id="{62301B32-9C84-CB40-DF59-2900BF732615}"/>
              </a:ext>
            </a:extLst>
          </p:cNvPr>
          <p:cNvCxnSpPr>
            <a:cxnSpLocks/>
          </p:cNvCxnSpPr>
          <p:nvPr/>
        </p:nvCxnSpPr>
        <p:spPr>
          <a:xfrm>
            <a:off x="2986261" y="3235699"/>
            <a:ext cx="2739972" cy="18240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2" name="グループ化 11">
            <a:extLst>
              <a:ext uri="{FF2B5EF4-FFF2-40B4-BE49-F238E27FC236}">
                <a16:creationId xmlns:a16="http://schemas.microsoft.com/office/drawing/2014/main" id="{20ADB5FF-C4BF-5278-0365-27C136C03FC9}"/>
              </a:ext>
            </a:extLst>
          </p:cNvPr>
          <p:cNvGrpSpPr/>
          <p:nvPr/>
        </p:nvGrpSpPr>
        <p:grpSpPr>
          <a:xfrm>
            <a:off x="5836100" y="4638859"/>
            <a:ext cx="5318190" cy="2190212"/>
            <a:chOff x="5805838" y="4568453"/>
            <a:chExt cx="5318190" cy="2190212"/>
          </a:xfrm>
        </p:grpSpPr>
        <p:grpSp>
          <p:nvGrpSpPr>
            <p:cNvPr id="10" name="グループ化 9">
              <a:extLst>
                <a:ext uri="{FF2B5EF4-FFF2-40B4-BE49-F238E27FC236}">
                  <a16:creationId xmlns:a16="http://schemas.microsoft.com/office/drawing/2014/main" id="{DA3D5EAB-5080-BFDE-530E-E0568D7D0C47}"/>
                </a:ext>
              </a:extLst>
            </p:cNvPr>
            <p:cNvGrpSpPr/>
            <p:nvPr/>
          </p:nvGrpSpPr>
          <p:grpSpPr>
            <a:xfrm>
              <a:off x="5866728" y="4568453"/>
              <a:ext cx="5257300" cy="2190212"/>
              <a:chOff x="5871569" y="4489631"/>
              <a:chExt cx="5257300" cy="2190212"/>
            </a:xfrm>
          </p:grpSpPr>
          <p:pic>
            <p:nvPicPr>
              <p:cNvPr id="150" name="図 149" descr="グラフィカル ユーザー インターフェイス, テキスト, アプリケーション, メール, Web サイト&#10;&#10;AI 生成コンテンツは誤りを含む可能性があります。">
                <a:extLst>
                  <a:ext uri="{FF2B5EF4-FFF2-40B4-BE49-F238E27FC236}">
                    <a16:creationId xmlns:a16="http://schemas.microsoft.com/office/drawing/2014/main" id="{3376AA93-965E-C9EC-152D-38C31ABDB58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71569" y="4655892"/>
                <a:ext cx="5257300" cy="2023951"/>
              </a:xfrm>
              <a:prstGeom prst="rect">
                <a:avLst/>
              </a:prstGeom>
            </p:spPr>
          </p:pic>
          <p:sp>
            <p:nvSpPr>
              <p:cNvPr id="151" name="正方形/長方形 150">
                <a:extLst>
                  <a:ext uri="{FF2B5EF4-FFF2-40B4-BE49-F238E27FC236}">
                    <a16:creationId xmlns:a16="http://schemas.microsoft.com/office/drawing/2014/main" id="{B5FBFEB4-AF4F-DC4C-C798-5725073DEA46}"/>
                  </a:ext>
                </a:extLst>
              </p:cNvPr>
              <p:cNvSpPr/>
              <p:nvPr/>
            </p:nvSpPr>
            <p:spPr>
              <a:xfrm>
                <a:off x="5871569" y="5773819"/>
                <a:ext cx="1244848" cy="906023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4" name="正方形/長方形 153">
                <a:extLst>
                  <a:ext uri="{FF2B5EF4-FFF2-40B4-BE49-F238E27FC236}">
                    <a16:creationId xmlns:a16="http://schemas.microsoft.com/office/drawing/2014/main" id="{B3BF2D58-8FBC-D215-1E65-FD1021FDE491}"/>
                  </a:ext>
                </a:extLst>
              </p:cNvPr>
              <p:cNvSpPr/>
              <p:nvPr/>
            </p:nvSpPr>
            <p:spPr>
              <a:xfrm>
                <a:off x="7056821" y="4874950"/>
                <a:ext cx="277273" cy="87015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6" name="円/楕円 155">
                <a:extLst>
                  <a:ext uri="{FF2B5EF4-FFF2-40B4-BE49-F238E27FC236}">
                    <a16:creationId xmlns:a16="http://schemas.microsoft.com/office/drawing/2014/main" id="{30267CC1-1EBE-96E6-1F0F-7AB51E8FB191}"/>
                  </a:ext>
                </a:extLst>
              </p:cNvPr>
              <p:cNvSpPr/>
              <p:nvPr/>
            </p:nvSpPr>
            <p:spPr>
              <a:xfrm>
                <a:off x="7456788" y="4722854"/>
                <a:ext cx="107787" cy="96715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157" name="テキスト ボックス 156">
                <a:extLst>
                  <a:ext uri="{FF2B5EF4-FFF2-40B4-BE49-F238E27FC236}">
                    <a16:creationId xmlns:a16="http://schemas.microsoft.com/office/drawing/2014/main" id="{F26F1282-C8FA-8C13-BFC3-67437CF9360D}"/>
                  </a:ext>
                </a:extLst>
              </p:cNvPr>
              <p:cNvSpPr txBox="1"/>
              <p:nvPr/>
            </p:nvSpPr>
            <p:spPr>
              <a:xfrm>
                <a:off x="6896737" y="4489631"/>
                <a:ext cx="160348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ja-JP" sz="1200" dirty="0">
                    <a:latin typeface="Meiryo UI" panose="020B0604030504040204" pitchFamily="34" charset="-128"/>
                    <a:ea typeface="Meiryo UI" panose="020B0604030504040204" pitchFamily="34" charset="-128"/>
                  </a:rPr>
                  <a:t>⑩ </a:t>
                </a:r>
                <a:r>
                  <a:rPr lang="en-US" altLang="ja-JP" sz="1200" dirty="0" err="1">
                    <a:latin typeface="Meiryo UI" panose="020B0604030504040204" pitchFamily="34" charset="-128"/>
                    <a:ea typeface="Meiryo UI" panose="020B0604030504040204" pitchFamily="34" charset="-128"/>
                  </a:rPr>
                  <a:t>sample.tsv</a:t>
                </a:r>
                <a:endParaRPr kumimoji="1" lang="ja-JP" altLang="en-US" sz="1200">
                  <a:latin typeface="Meiryo UI" panose="020B0604030504040204" pitchFamily="34" charset="-128"/>
                  <a:ea typeface="Meiryo UI" panose="020B0604030504040204" pitchFamily="34" charset="-128"/>
                </a:endParaRPr>
              </a:p>
            </p:txBody>
          </p:sp>
        </p:grpSp>
        <p:sp>
          <p:nvSpPr>
            <p:cNvPr id="152" name="テキスト ボックス 151">
              <a:extLst>
                <a:ext uri="{FF2B5EF4-FFF2-40B4-BE49-F238E27FC236}">
                  <a16:creationId xmlns:a16="http://schemas.microsoft.com/office/drawing/2014/main" id="{807892A3-13C9-8539-564E-600FF16CD3FA}"/>
                </a:ext>
              </a:extLst>
            </p:cNvPr>
            <p:cNvSpPr txBox="1"/>
            <p:nvPr/>
          </p:nvSpPr>
          <p:spPr>
            <a:xfrm>
              <a:off x="5805838" y="5617447"/>
              <a:ext cx="2681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⑨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</p:grpSp>
      <p:sp>
        <p:nvSpPr>
          <p:cNvPr id="158" name="テキスト ボックス 157">
            <a:extLst>
              <a:ext uri="{FF2B5EF4-FFF2-40B4-BE49-F238E27FC236}">
                <a16:creationId xmlns:a16="http://schemas.microsoft.com/office/drawing/2014/main" id="{5D42300C-121F-E346-73D9-39067232DE2B}"/>
              </a:ext>
            </a:extLst>
          </p:cNvPr>
          <p:cNvSpPr txBox="1"/>
          <p:nvPr/>
        </p:nvSpPr>
        <p:spPr>
          <a:xfrm>
            <a:off x="4292785" y="922132"/>
            <a:ext cx="1072807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ja-JP" sz="16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files.tsv</a:t>
            </a:r>
            <a:endParaRPr kumimoji="1" lang="ja-JP" altLang="en-US" sz="1600"/>
          </a:p>
        </p:txBody>
      </p:sp>
      <p:sp>
        <p:nvSpPr>
          <p:cNvPr id="159" name="テキスト ボックス 158">
            <a:extLst>
              <a:ext uri="{FF2B5EF4-FFF2-40B4-BE49-F238E27FC236}">
                <a16:creationId xmlns:a16="http://schemas.microsoft.com/office/drawing/2014/main" id="{185D1B71-D217-9A78-ED42-0CA67C02C259}"/>
              </a:ext>
            </a:extLst>
          </p:cNvPr>
          <p:cNvSpPr txBox="1"/>
          <p:nvPr/>
        </p:nvSpPr>
        <p:spPr>
          <a:xfrm rot="20999366">
            <a:off x="4426377" y="2490749"/>
            <a:ext cx="1218603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ja-JP" sz="16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clinical.tsv</a:t>
            </a:r>
            <a:endParaRPr kumimoji="1" lang="ja-JP" altLang="en-US" sz="1600"/>
          </a:p>
        </p:txBody>
      </p:sp>
      <p:sp>
        <p:nvSpPr>
          <p:cNvPr id="160" name="テキスト ボックス 159">
            <a:extLst>
              <a:ext uri="{FF2B5EF4-FFF2-40B4-BE49-F238E27FC236}">
                <a16:creationId xmlns:a16="http://schemas.microsoft.com/office/drawing/2014/main" id="{1D8515C3-9BA4-F6DF-4E98-10BF4AF3DEFB}"/>
              </a:ext>
            </a:extLst>
          </p:cNvPr>
          <p:cNvSpPr txBox="1"/>
          <p:nvPr/>
        </p:nvSpPr>
        <p:spPr>
          <a:xfrm rot="2077567">
            <a:off x="4606631" y="4307018"/>
            <a:ext cx="1268296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ja-JP" sz="16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sample.tsv</a:t>
            </a:r>
            <a:endParaRPr kumimoji="1" lang="ja-JP" altLang="en-US" sz="160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CCF9BDE-D35E-D3A2-21D9-9177F44823BA}"/>
              </a:ext>
            </a:extLst>
          </p:cNvPr>
          <p:cNvSpPr txBox="1"/>
          <p:nvPr/>
        </p:nvSpPr>
        <p:spPr>
          <a:xfrm>
            <a:off x="5854519" y="1525668"/>
            <a:ext cx="1845173" cy="338554"/>
          </a:xfrm>
          <a:prstGeom prst="rect">
            <a:avLst/>
          </a:prstGeom>
          <a:noFill/>
          <a:ln w="19050">
            <a:solidFill>
              <a:schemeClr val="tx2">
                <a:lumMod val="75000"/>
                <a:lumOff val="25000"/>
              </a:schemeClr>
            </a:solidFill>
            <a:round/>
          </a:ln>
        </p:spPr>
        <p:txBody>
          <a:bodyPr wrap="square">
            <a:spAutoFit/>
          </a:bodyPr>
          <a:lstStyle/>
          <a:p>
            <a:r>
              <a:rPr lang="en" altLang="ja-JP" sz="16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Using GDC API</a:t>
            </a:r>
            <a:endParaRPr lang="ja-JP" altLang="en-US" sz="1600"/>
          </a:p>
        </p:txBody>
      </p:sp>
      <p:cxnSp>
        <p:nvCxnSpPr>
          <p:cNvPr id="8" name="直線矢印コネクタ 7">
            <a:extLst>
              <a:ext uri="{FF2B5EF4-FFF2-40B4-BE49-F238E27FC236}">
                <a16:creationId xmlns:a16="http://schemas.microsoft.com/office/drawing/2014/main" id="{B2D0A6B3-895B-734B-89D4-5EFF7055CE0E}"/>
              </a:ext>
            </a:extLst>
          </p:cNvPr>
          <p:cNvCxnSpPr>
            <a:cxnSpLocks/>
          </p:cNvCxnSpPr>
          <p:nvPr/>
        </p:nvCxnSpPr>
        <p:spPr>
          <a:xfrm>
            <a:off x="5125127" y="1461892"/>
            <a:ext cx="682324" cy="23305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BF46EAEA-7788-9D21-91AD-AE7982F9F325}"/>
              </a:ext>
            </a:extLst>
          </p:cNvPr>
          <p:cNvGrpSpPr/>
          <p:nvPr/>
        </p:nvGrpSpPr>
        <p:grpSpPr>
          <a:xfrm>
            <a:off x="5670199" y="1865421"/>
            <a:ext cx="5572168" cy="2722557"/>
            <a:chOff x="5670199" y="1865421"/>
            <a:chExt cx="5572168" cy="2722557"/>
          </a:xfrm>
        </p:grpSpPr>
        <p:pic>
          <p:nvPicPr>
            <p:cNvPr id="14" name="図 13" descr="グラフィカル ユーザー インターフェイス, テキスト, アプリケーション, メール, Web サイト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9B8FA597-8AB6-5BCB-1727-9F2ECCA66C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836100" y="1911508"/>
              <a:ext cx="5335637" cy="2676470"/>
            </a:xfrm>
            <a:prstGeom prst="rect">
              <a:avLst/>
            </a:prstGeom>
          </p:spPr>
        </p:pic>
        <p:sp>
          <p:nvSpPr>
            <p:cNvPr id="139" name="テキスト ボックス 138">
              <a:extLst>
                <a:ext uri="{FF2B5EF4-FFF2-40B4-BE49-F238E27FC236}">
                  <a16:creationId xmlns:a16="http://schemas.microsoft.com/office/drawing/2014/main" id="{1C2CA782-5C63-D200-BD3C-0E09C21C90C2}"/>
                </a:ext>
              </a:extLst>
            </p:cNvPr>
            <p:cNvSpPr txBox="1"/>
            <p:nvPr/>
          </p:nvSpPr>
          <p:spPr>
            <a:xfrm>
              <a:off x="10188033" y="1865421"/>
              <a:ext cx="28253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⑦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136" name="正方形/長方形 135">
              <a:extLst>
                <a:ext uri="{FF2B5EF4-FFF2-40B4-BE49-F238E27FC236}">
                  <a16:creationId xmlns:a16="http://schemas.microsoft.com/office/drawing/2014/main" id="{40C3492B-3251-EFD6-2416-28FDD007E19D}"/>
                </a:ext>
              </a:extLst>
            </p:cNvPr>
            <p:cNvSpPr/>
            <p:nvPr/>
          </p:nvSpPr>
          <p:spPr>
            <a:xfrm>
              <a:off x="5854520" y="4075041"/>
              <a:ext cx="1101758" cy="9354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37" name="テキスト ボックス 136">
              <a:extLst>
                <a:ext uri="{FF2B5EF4-FFF2-40B4-BE49-F238E27FC236}">
                  <a16:creationId xmlns:a16="http://schemas.microsoft.com/office/drawing/2014/main" id="{91EF7B46-1D2E-637E-3AC1-6D4568FABE6C}"/>
                </a:ext>
              </a:extLst>
            </p:cNvPr>
            <p:cNvSpPr txBox="1"/>
            <p:nvPr/>
          </p:nvSpPr>
          <p:spPr>
            <a:xfrm>
              <a:off x="5670199" y="3830658"/>
              <a:ext cx="2681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⑥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141" name="正方形/長方形 140">
              <a:extLst>
                <a:ext uri="{FF2B5EF4-FFF2-40B4-BE49-F238E27FC236}">
                  <a16:creationId xmlns:a16="http://schemas.microsoft.com/office/drawing/2014/main" id="{DBF6A9A5-F3F9-2771-9B46-E538432AFB89}"/>
                </a:ext>
              </a:extLst>
            </p:cNvPr>
            <p:cNvSpPr/>
            <p:nvPr/>
          </p:nvSpPr>
          <p:spPr>
            <a:xfrm>
              <a:off x="7435339" y="2416734"/>
              <a:ext cx="277273" cy="1195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5" name="円/楕円 144">
              <a:extLst>
                <a:ext uri="{FF2B5EF4-FFF2-40B4-BE49-F238E27FC236}">
                  <a16:creationId xmlns:a16="http://schemas.microsoft.com/office/drawing/2014/main" id="{5B87BD4E-015B-DF79-7946-6DB9BC9110DF}"/>
                </a:ext>
              </a:extLst>
            </p:cNvPr>
            <p:cNvSpPr/>
            <p:nvPr/>
          </p:nvSpPr>
          <p:spPr>
            <a:xfrm>
              <a:off x="7699692" y="2187022"/>
              <a:ext cx="107787" cy="96715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4" name="テキスト ボックス 143">
              <a:extLst>
                <a:ext uri="{FF2B5EF4-FFF2-40B4-BE49-F238E27FC236}">
                  <a16:creationId xmlns:a16="http://schemas.microsoft.com/office/drawing/2014/main" id="{2B43DC59-073E-2140-923B-D7B4D08D28C0}"/>
                </a:ext>
              </a:extLst>
            </p:cNvPr>
            <p:cNvSpPr txBox="1"/>
            <p:nvPr/>
          </p:nvSpPr>
          <p:spPr>
            <a:xfrm>
              <a:off x="7753585" y="2098840"/>
              <a:ext cx="11883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⑧ </a:t>
              </a:r>
              <a:r>
                <a:rPr lang="en-US" altLang="ja-JP" sz="1200" dirty="0" err="1">
                  <a:latin typeface="Meiryo UI" panose="020B0604030504040204" pitchFamily="34" charset="-128"/>
                  <a:ea typeface="Meiryo UI" panose="020B0604030504040204" pitchFamily="34" charset="-128"/>
                </a:rPr>
                <a:t>clinical.tsv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  <p:sp>
          <p:nvSpPr>
            <p:cNvPr id="138" name="正方形/長方形 137">
              <a:extLst>
                <a:ext uri="{FF2B5EF4-FFF2-40B4-BE49-F238E27FC236}">
                  <a16:creationId xmlns:a16="http://schemas.microsoft.com/office/drawing/2014/main" id="{A15B9980-3D7B-ED57-8323-124D4F7F7F20}"/>
                </a:ext>
              </a:extLst>
            </p:cNvPr>
            <p:cNvSpPr/>
            <p:nvPr/>
          </p:nvSpPr>
          <p:spPr>
            <a:xfrm>
              <a:off x="10470564" y="1895863"/>
              <a:ext cx="539751" cy="21611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40" name="右カーブ矢印 139">
              <a:extLst>
                <a:ext uri="{FF2B5EF4-FFF2-40B4-BE49-F238E27FC236}">
                  <a16:creationId xmlns:a16="http://schemas.microsoft.com/office/drawing/2014/main" id="{65A02599-FB76-6465-BA6B-567F8860F9DF}"/>
                </a:ext>
              </a:extLst>
            </p:cNvPr>
            <p:cNvSpPr/>
            <p:nvPr/>
          </p:nvSpPr>
          <p:spPr>
            <a:xfrm flipH="1">
              <a:off x="10956523" y="2106166"/>
              <a:ext cx="285844" cy="463658"/>
            </a:xfrm>
            <a:prstGeom prst="curvedRightArrow">
              <a:avLst>
                <a:gd name="adj1" fmla="val 16243"/>
                <a:gd name="adj2" fmla="val 36989"/>
                <a:gd name="adj3" fmla="val 27148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128" name="グループ化 127">
            <a:extLst>
              <a:ext uri="{FF2B5EF4-FFF2-40B4-BE49-F238E27FC236}">
                <a16:creationId xmlns:a16="http://schemas.microsoft.com/office/drawing/2014/main" id="{3159926A-8C81-A729-4F41-2BC9A2C7FFC9}"/>
              </a:ext>
            </a:extLst>
          </p:cNvPr>
          <p:cNvGrpSpPr/>
          <p:nvPr/>
        </p:nvGrpSpPr>
        <p:grpSpPr>
          <a:xfrm>
            <a:off x="5836100" y="59799"/>
            <a:ext cx="5152913" cy="1371859"/>
            <a:chOff x="5332635" y="1110770"/>
            <a:chExt cx="5152913" cy="1371859"/>
          </a:xfrm>
        </p:grpSpPr>
        <p:pic>
          <p:nvPicPr>
            <p:cNvPr id="26" name="図 25" descr="グラフィカル ユーザー インターフェイス, テキスト, アプリケーション, メール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E637CFB6-94D9-C1FB-5BED-9044BEB7A3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32635" y="1110770"/>
              <a:ext cx="5152913" cy="1371859"/>
            </a:xfrm>
            <a:prstGeom prst="rect">
              <a:avLst/>
            </a:prstGeom>
          </p:spPr>
        </p:pic>
        <p:sp>
          <p:nvSpPr>
            <p:cNvPr id="123" name="正方形/長方形 122">
              <a:extLst>
                <a:ext uri="{FF2B5EF4-FFF2-40B4-BE49-F238E27FC236}">
                  <a16:creationId xmlns:a16="http://schemas.microsoft.com/office/drawing/2014/main" id="{3E3648B1-273F-3BCA-BDF0-906C8F330EBE}"/>
                </a:ext>
              </a:extLst>
            </p:cNvPr>
            <p:cNvSpPr/>
            <p:nvPr/>
          </p:nvSpPr>
          <p:spPr>
            <a:xfrm>
              <a:off x="6540500" y="1543050"/>
              <a:ext cx="285750" cy="1651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4" name="テキスト ボックス 123">
              <a:extLst>
                <a:ext uri="{FF2B5EF4-FFF2-40B4-BE49-F238E27FC236}">
                  <a16:creationId xmlns:a16="http://schemas.microsoft.com/office/drawing/2014/main" id="{A1098D89-1E42-A4C7-DCBA-565450EFB205}"/>
                </a:ext>
              </a:extLst>
            </p:cNvPr>
            <p:cNvSpPr txBox="1"/>
            <p:nvPr/>
          </p:nvSpPr>
          <p:spPr>
            <a:xfrm>
              <a:off x="6155267" y="1276649"/>
              <a:ext cx="201113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z="1200" dirty="0">
                  <a:latin typeface="Meiryo UI" panose="020B0604030504040204" pitchFamily="34" charset="-128"/>
                  <a:ea typeface="Meiryo UI" panose="020B0604030504040204" pitchFamily="34" charset="-128"/>
                </a:rPr>
                <a:t>⑤ </a:t>
              </a:r>
              <a:r>
                <a:rPr lang="en-US" altLang="ja-JP" sz="1200" dirty="0" err="1">
                  <a:latin typeface="Meiryo UI" panose="020B0604030504040204" pitchFamily="34" charset="-128"/>
                  <a:ea typeface="Meiryo UI" panose="020B0604030504040204" pitchFamily="34" charset="-128"/>
                </a:rPr>
                <a:t>files.tsv</a:t>
              </a:r>
              <a:endParaRPr kumimoji="1" lang="ja-JP" altLang="en-US" sz="1200">
                <a:latin typeface="Meiryo UI" panose="020B0604030504040204" pitchFamily="34" charset="-128"/>
                <a:ea typeface="Meiryo UI" panose="020B0604030504040204" pitchFamily="34" charset="-128"/>
              </a:endParaRPr>
            </a:p>
          </p:txBody>
        </p:sp>
      </p:grp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EEF3D786-1CCF-00C8-AC47-923572A0960B}"/>
              </a:ext>
            </a:extLst>
          </p:cNvPr>
          <p:cNvSpPr/>
          <p:nvPr/>
        </p:nvSpPr>
        <p:spPr>
          <a:xfrm>
            <a:off x="8808944" y="345716"/>
            <a:ext cx="437605" cy="1569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B508FA17-F390-5BF7-0B79-EDD6DF81BABB}"/>
              </a:ext>
            </a:extLst>
          </p:cNvPr>
          <p:cNvSpPr txBox="1"/>
          <p:nvPr/>
        </p:nvSpPr>
        <p:spPr>
          <a:xfrm>
            <a:off x="8598094" y="113123"/>
            <a:ext cx="21683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1200" dirty="0">
                <a:latin typeface="Meiryo UI" panose="020B0604030504040204" pitchFamily="34" charset="-128"/>
                <a:ea typeface="Meiryo UI" panose="020B0604030504040204" pitchFamily="34" charset="-128"/>
              </a:rPr>
              <a:t>④ </a:t>
            </a:r>
            <a:r>
              <a:rPr lang="en-US" altLang="ja-JP" sz="12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manifest.txt</a:t>
            </a:r>
            <a:endParaRPr kumimoji="1" lang="ja-JP" altLang="en-US" sz="1200">
              <a:latin typeface="Meiryo UI" panose="020B0604030504040204" pitchFamily="34" charset="-128"/>
              <a:ea typeface="Meiryo UI" panose="020B0604030504040204" pitchFamily="34" charset="-128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D8CC5F9-0427-3055-E5E1-97EA36DE8214}"/>
              </a:ext>
            </a:extLst>
          </p:cNvPr>
          <p:cNvSpPr txBox="1"/>
          <p:nvPr/>
        </p:nvSpPr>
        <p:spPr>
          <a:xfrm>
            <a:off x="4036949" y="473504"/>
            <a:ext cx="1791276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ja-JP" sz="1600" dirty="0" err="1">
                <a:latin typeface="Meiryo UI" panose="020B0604030504040204" pitchFamily="34" charset="-128"/>
                <a:ea typeface="Meiryo UI" panose="020B0604030504040204" pitchFamily="34" charset="-128"/>
              </a:rPr>
              <a:t>manuscript.tsv</a:t>
            </a:r>
            <a:endParaRPr kumimoji="1" lang="ja-JP" altLang="en-US" sz="1600"/>
          </a:p>
        </p:txBody>
      </p:sp>
    </p:spTree>
    <p:extLst>
      <p:ext uri="{BB962C8B-B14F-4D97-AF65-F5344CB8AC3E}">
        <p14:creationId xmlns:p14="http://schemas.microsoft.com/office/powerpoint/2010/main" val="1945873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53</Words>
  <Application>Microsoft Macintosh PowerPoint</Application>
  <PresentationFormat>ワイド画面</PresentationFormat>
  <Paragraphs>17</Paragraphs>
  <Slides>1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7" baseType="lpstr">
      <vt:lpstr>Meiryo UI</vt:lpstr>
      <vt:lpstr>游ゴシック</vt:lpstr>
      <vt:lpstr>游ゴシック Light</vt:lpstr>
      <vt:lpstr>Arial</vt:lpstr>
      <vt:lpstr>Times New Roman</vt:lpstr>
      <vt:lpstr>Office テーマ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MATSUDA Maiko</dc:creator>
  <cp:lastModifiedBy>MATSUDA Maiko</cp:lastModifiedBy>
  <cp:revision>14</cp:revision>
  <cp:lastPrinted>2025-05-29T06:48:07Z</cp:lastPrinted>
  <dcterms:created xsi:type="dcterms:W3CDTF">2025-04-16T01:34:04Z</dcterms:created>
  <dcterms:modified xsi:type="dcterms:W3CDTF">2025-06-09T02:26:48Z</dcterms:modified>
</cp:coreProperties>
</file>

<file path=docProps/thumbnail.jpeg>
</file>